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4" r:id="rId7"/>
    <p:sldId id="260" r:id="rId8"/>
    <p:sldId id="265"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8F7B9-3F63-4C7D-AD94-4D0E090A4CF2}" v="8" dt="2022-08-31T07:34:41.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le verhelst" userId="0bd886fdc042cf24" providerId="LiveId" clId="{2938F7B9-3F63-4C7D-AD94-4D0E090A4CF2}"/>
    <pc:docChg chg="custSel modSld sldOrd">
      <pc:chgData name="veerle verhelst" userId="0bd886fdc042cf24" providerId="LiveId" clId="{2938F7B9-3F63-4C7D-AD94-4D0E090A4CF2}" dt="2022-09-03T09:57:21.105" v="833" actId="20577"/>
      <pc:docMkLst>
        <pc:docMk/>
      </pc:docMkLst>
      <pc:sldChg chg="modSp mod">
        <pc:chgData name="veerle verhelst" userId="0bd886fdc042cf24" providerId="LiveId" clId="{2938F7B9-3F63-4C7D-AD94-4D0E090A4CF2}" dt="2022-08-31T07:15:55.007" v="10" actId="20577"/>
        <pc:sldMkLst>
          <pc:docMk/>
          <pc:sldMk cId="841718669" sldId="258"/>
        </pc:sldMkLst>
        <pc:spChg chg="mod">
          <ac:chgData name="veerle verhelst" userId="0bd886fdc042cf24" providerId="LiveId" clId="{2938F7B9-3F63-4C7D-AD94-4D0E090A4CF2}" dt="2022-08-31T07:15:55.007" v="10" actId="20577"/>
          <ac:spMkLst>
            <pc:docMk/>
            <pc:sldMk cId="841718669" sldId="258"/>
            <ac:spMk id="3" creationId="{D29607B9-C904-476F-A478-831E645BAA00}"/>
          </ac:spMkLst>
        </pc:spChg>
      </pc:sldChg>
      <pc:sldChg chg="modSp mod">
        <pc:chgData name="veerle verhelst" userId="0bd886fdc042cf24" providerId="LiveId" clId="{2938F7B9-3F63-4C7D-AD94-4D0E090A4CF2}" dt="2022-09-03T09:55:21.098" v="662" actId="20577"/>
        <pc:sldMkLst>
          <pc:docMk/>
          <pc:sldMk cId="2870609200" sldId="259"/>
        </pc:sldMkLst>
        <pc:spChg chg="mod">
          <ac:chgData name="veerle verhelst" userId="0bd886fdc042cf24" providerId="LiveId" clId="{2938F7B9-3F63-4C7D-AD94-4D0E090A4CF2}" dt="2022-09-03T09:55:21.098" v="662" actId="20577"/>
          <ac:spMkLst>
            <pc:docMk/>
            <pc:sldMk cId="2870609200" sldId="259"/>
            <ac:spMk id="3" creationId="{1439AB8C-49A6-4181-A98B-1E593E9B2D7B}"/>
          </ac:spMkLst>
        </pc:spChg>
      </pc:sldChg>
      <pc:sldChg chg="modSp mod">
        <pc:chgData name="veerle verhelst" userId="0bd886fdc042cf24" providerId="LiveId" clId="{2938F7B9-3F63-4C7D-AD94-4D0E090A4CF2}" dt="2022-09-03T09:52:45.156" v="537" actId="20577"/>
        <pc:sldMkLst>
          <pc:docMk/>
          <pc:sldMk cId="517438067" sldId="260"/>
        </pc:sldMkLst>
        <pc:spChg chg="mod">
          <ac:chgData name="veerle verhelst" userId="0bd886fdc042cf24" providerId="LiveId" clId="{2938F7B9-3F63-4C7D-AD94-4D0E090A4CF2}" dt="2022-09-03T09:52:45.156" v="537" actId="20577"/>
          <ac:spMkLst>
            <pc:docMk/>
            <pc:sldMk cId="517438067" sldId="260"/>
            <ac:spMk id="3" creationId="{A7C07136-0661-4506-8B68-D65A458F50DD}"/>
          </ac:spMkLst>
        </pc:spChg>
      </pc:sldChg>
      <pc:sldChg chg="modSp mod ord">
        <pc:chgData name="veerle verhelst" userId="0bd886fdc042cf24" providerId="LiveId" clId="{2938F7B9-3F63-4C7D-AD94-4D0E090A4CF2}" dt="2022-09-03T09:56:23.393" v="768" actId="27636"/>
        <pc:sldMkLst>
          <pc:docMk/>
          <pc:sldMk cId="124764667" sldId="261"/>
        </pc:sldMkLst>
        <pc:spChg chg="mod">
          <ac:chgData name="veerle verhelst" userId="0bd886fdc042cf24" providerId="LiveId" clId="{2938F7B9-3F63-4C7D-AD94-4D0E090A4CF2}" dt="2022-09-03T09:56:23.393" v="768" actId="27636"/>
          <ac:spMkLst>
            <pc:docMk/>
            <pc:sldMk cId="124764667" sldId="261"/>
            <ac:spMk id="3" creationId="{1B9554DE-3A99-4D40-B20D-63CB50267092}"/>
          </ac:spMkLst>
        </pc:spChg>
      </pc:sldChg>
      <pc:sldChg chg="modSp mod ord">
        <pc:chgData name="veerle verhelst" userId="0bd886fdc042cf24" providerId="LiveId" clId="{2938F7B9-3F63-4C7D-AD94-4D0E090A4CF2}" dt="2022-09-03T09:57:21.105" v="833" actId="20577"/>
        <pc:sldMkLst>
          <pc:docMk/>
          <pc:sldMk cId="1771139916" sldId="263"/>
        </pc:sldMkLst>
        <pc:spChg chg="mod">
          <ac:chgData name="veerle verhelst" userId="0bd886fdc042cf24" providerId="LiveId" clId="{2938F7B9-3F63-4C7D-AD94-4D0E090A4CF2}" dt="2022-09-03T09:57:21.105" v="833" actId="20577"/>
          <ac:spMkLst>
            <pc:docMk/>
            <pc:sldMk cId="1771139916" sldId="263"/>
            <ac:spMk id="3" creationId="{1B9554DE-3A99-4D40-B20D-63CB50267092}"/>
          </ac:spMkLst>
        </pc:spChg>
      </pc:sldChg>
      <pc:sldChg chg="modSp mod">
        <pc:chgData name="veerle verhelst" userId="0bd886fdc042cf24" providerId="LiveId" clId="{2938F7B9-3F63-4C7D-AD94-4D0E090A4CF2}" dt="2022-08-31T07:36:00.175" v="330" actId="20577"/>
        <pc:sldMkLst>
          <pc:docMk/>
          <pc:sldMk cId="1167272236" sldId="264"/>
        </pc:sldMkLst>
        <pc:spChg chg="mod">
          <ac:chgData name="veerle verhelst" userId="0bd886fdc042cf24" providerId="LiveId" clId="{2938F7B9-3F63-4C7D-AD94-4D0E090A4CF2}" dt="2022-08-31T07:36:00.175" v="330" actId="20577"/>
          <ac:spMkLst>
            <pc:docMk/>
            <pc:sldMk cId="1167272236" sldId="264"/>
            <ac:spMk id="3" creationId="{95293CA6-D811-48CA-B0E2-8D34067F569D}"/>
          </ac:spMkLst>
        </pc:spChg>
      </pc:sldChg>
      <pc:sldChg chg="modSp mod">
        <pc:chgData name="veerle verhelst" userId="0bd886fdc042cf24" providerId="LiveId" clId="{2938F7B9-3F63-4C7D-AD94-4D0E090A4CF2}" dt="2022-08-31T07:35:37.075" v="328" actId="20577"/>
        <pc:sldMkLst>
          <pc:docMk/>
          <pc:sldMk cId="53131153" sldId="265"/>
        </pc:sldMkLst>
        <pc:spChg chg="mod">
          <ac:chgData name="veerle verhelst" userId="0bd886fdc042cf24" providerId="LiveId" clId="{2938F7B9-3F63-4C7D-AD94-4D0E090A4CF2}" dt="2022-08-31T07:35:37.075" v="328" actId="20577"/>
          <ac:spMkLst>
            <pc:docMk/>
            <pc:sldMk cId="53131153" sldId="265"/>
            <ac:spMk id="3" creationId="{A5296CF8-1BAA-48F2-98E6-C2EEA88A78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DF71-D797-476B-BDAE-05DF745A6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BA6582A4-DFA5-4E79-AF90-528B84C07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6A807C8-E93D-404A-B3F9-F46C7763857C}"/>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5" name="Footer Placeholder 4">
            <a:extLst>
              <a:ext uri="{FF2B5EF4-FFF2-40B4-BE49-F238E27FC236}">
                <a16:creationId xmlns:a16="http://schemas.microsoft.com/office/drawing/2014/main" id="{311E176B-36B7-4576-A799-B0546012CF5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610D9D9-83B0-4DED-901A-71461E0DD718}"/>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191030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CF29-8BE3-4351-B673-6F5FF77719C4}"/>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5EF0A006-DB46-40C1-9405-40F0CB9A44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02CFB91F-0A44-40FE-A892-BC45C01EE7CC}"/>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5" name="Footer Placeholder 4">
            <a:extLst>
              <a:ext uri="{FF2B5EF4-FFF2-40B4-BE49-F238E27FC236}">
                <a16:creationId xmlns:a16="http://schemas.microsoft.com/office/drawing/2014/main" id="{6F818645-E1FE-44CA-B49C-CBCEAEF1CF27}"/>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C420FD9-FC02-4E6C-8395-CB956E523AD6}"/>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218261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2EDDBA-2677-4003-82DD-C9D95C7EBD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CC11902A-242E-42A0-AADF-105ECF647A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BF6C7E6-DD52-4197-8542-E5DB8DEB5B83}"/>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5" name="Footer Placeholder 4">
            <a:extLst>
              <a:ext uri="{FF2B5EF4-FFF2-40B4-BE49-F238E27FC236}">
                <a16:creationId xmlns:a16="http://schemas.microsoft.com/office/drawing/2014/main" id="{86210737-9A5D-48F9-A189-D33377097C3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B8757C6-ED00-4BBB-8ED2-1EA3521AD185}"/>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202261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C4337-F8B2-4904-9FAD-1C340D21DC83}"/>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59AB80C0-006B-4892-ADF1-1597F42A3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2C6FF6E-99CC-4F5C-AFD8-42B9DB5EA53F}"/>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5" name="Footer Placeholder 4">
            <a:extLst>
              <a:ext uri="{FF2B5EF4-FFF2-40B4-BE49-F238E27FC236}">
                <a16:creationId xmlns:a16="http://schemas.microsoft.com/office/drawing/2014/main" id="{B33F9164-B221-4C83-B641-799959B5035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E87A65F-7D73-46AF-BE58-4C4CBF39AD85}"/>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42461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BF4D-B309-44C7-B5FC-A8104B510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3E389F27-1E0D-435A-81DC-2CA5E1684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A58B1-3403-4B94-A618-0530593772E0}"/>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5" name="Footer Placeholder 4">
            <a:extLst>
              <a:ext uri="{FF2B5EF4-FFF2-40B4-BE49-F238E27FC236}">
                <a16:creationId xmlns:a16="http://schemas.microsoft.com/office/drawing/2014/main" id="{FAEE1E1E-B5FA-4EAD-9B9F-20B7F3C3BF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B286A61-5458-4188-B1F5-F09A1885FACD}"/>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39832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3D2D-A50D-47A6-8A1C-C8DC8539952E}"/>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B93A5F02-B29C-403B-81B9-45415B3AA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36CD594D-540D-4664-B27C-0FFEA40D0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66A69C4F-3864-41E9-AF18-A1CA21AECDF8}"/>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6" name="Footer Placeholder 5">
            <a:extLst>
              <a:ext uri="{FF2B5EF4-FFF2-40B4-BE49-F238E27FC236}">
                <a16:creationId xmlns:a16="http://schemas.microsoft.com/office/drawing/2014/main" id="{341A5175-746B-40B7-ADE5-95E493443A0D}"/>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BF19EF98-57D3-4427-81C9-F001FA49772B}"/>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76602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15B7-FDE1-4163-97B3-99B087559C68}"/>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3711FFB9-8675-49EA-B804-8B71DE23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0C509-EE8C-4D13-B0A1-D65280476E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4FC18E6-21C2-4309-AA37-840B439FF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4D108-0A00-49A5-8A27-8DD1007B3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2DA378C4-BB51-4D51-AB7F-DAFABDB2EA3C}"/>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8" name="Footer Placeholder 7">
            <a:extLst>
              <a:ext uri="{FF2B5EF4-FFF2-40B4-BE49-F238E27FC236}">
                <a16:creationId xmlns:a16="http://schemas.microsoft.com/office/drawing/2014/main" id="{026BB95B-3D7B-4AB1-BF96-F763CEEDCBB7}"/>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FC9935D1-C49F-4BC4-849C-2D957C9C81CD}"/>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384604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3C51-DD65-4BFF-A231-C7FE529D34CC}"/>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A3B0909A-D0F0-4229-9DC2-420076E261A2}"/>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4" name="Footer Placeholder 3">
            <a:extLst>
              <a:ext uri="{FF2B5EF4-FFF2-40B4-BE49-F238E27FC236}">
                <a16:creationId xmlns:a16="http://schemas.microsoft.com/office/drawing/2014/main" id="{E278E01D-E3F4-48BC-8F79-451733514D07}"/>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DE004064-DA9D-4FF5-8C41-D621D5BBF486}"/>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159749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7BC1B-FF1D-4900-9BA7-AA3A5840FD39}"/>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3" name="Footer Placeholder 2">
            <a:extLst>
              <a:ext uri="{FF2B5EF4-FFF2-40B4-BE49-F238E27FC236}">
                <a16:creationId xmlns:a16="http://schemas.microsoft.com/office/drawing/2014/main" id="{F387F61B-5357-4EDC-8BD6-89AA997131B8}"/>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3CB72FC0-5882-49B9-AE5D-F6327D7CE822}"/>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280185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8240-62C8-44DF-9E7C-CF6BF579A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22373703-BBB9-4595-839B-AB9D8A7C5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C10F32F0-BC6D-4B15-8AFB-29A91B25E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276FC-6BA5-4911-B098-DDDC8531CBBA}"/>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6" name="Footer Placeholder 5">
            <a:extLst>
              <a:ext uri="{FF2B5EF4-FFF2-40B4-BE49-F238E27FC236}">
                <a16:creationId xmlns:a16="http://schemas.microsoft.com/office/drawing/2014/main" id="{3CC96A8C-649C-4AD3-AFBB-1D7B9B2C680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690975E0-8675-48FA-B79C-D6859B523A88}"/>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214735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6AC-C532-45ED-917B-39DEECC35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18606CED-DB40-42BC-A312-3DADEFFC0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791FF990-6CBE-44D0-BEBB-E06986CA3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E49C3-1A7B-4FAA-AA7E-381D7570207E}"/>
              </a:ext>
            </a:extLst>
          </p:cNvPr>
          <p:cNvSpPr>
            <a:spLocks noGrp="1"/>
          </p:cNvSpPr>
          <p:nvPr>
            <p:ph type="dt" sz="half" idx="10"/>
          </p:nvPr>
        </p:nvSpPr>
        <p:spPr/>
        <p:txBody>
          <a:bodyPr/>
          <a:lstStyle/>
          <a:p>
            <a:fld id="{68FD6FD0-DC95-4A0B-91E6-A82FD2672909}" type="datetimeFigureOut">
              <a:rPr lang="nl-BE" smtClean="0"/>
              <a:t>3/09/2022</a:t>
            </a:fld>
            <a:endParaRPr lang="nl-BE"/>
          </a:p>
        </p:txBody>
      </p:sp>
      <p:sp>
        <p:nvSpPr>
          <p:cNvPr id="6" name="Footer Placeholder 5">
            <a:extLst>
              <a:ext uri="{FF2B5EF4-FFF2-40B4-BE49-F238E27FC236}">
                <a16:creationId xmlns:a16="http://schemas.microsoft.com/office/drawing/2014/main" id="{B06F3273-64C2-40F6-901F-416A2136D858}"/>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42B35186-2CE1-426D-B813-6F9D6D971394}"/>
              </a:ext>
            </a:extLst>
          </p:cNvPr>
          <p:cNvSpPr>
            <a:spLocks noGrp="1"/>
          </p:cNvSpPr>
          <p:nvPr>
            <p:ph type="sldNum" sz="quarter" idx="12"/>
          </p:nvPr>
        </p:nvSpPr>
        <p:spPr/>
        <p:txBody>
          <a:bodyPr/>
          <a:lstStyle/>
          <a:p>
            <a:fld id="{5E9777C3-AFEA-43F9-82D6-2C5D58397A67}" type="slidenum">
              <a:rPr lang="nl-BE" smtClean="0"/>
              <a:t>‹#›</a:t>
            </a:fld>
            <a:endParaRPr lang="nl-BE"/>
          </a:p>
        </p:txBody>
      </p:sp>
    </p:spTree>
    <p:extLst>
      <p:ext uri="{BB962C8B-B14F-4D97-AF65-F5344CB8AC3E}">
        <p14:creationId xmlns:p14="http://schemas.microsoft.com/office/powerpoint/2010/main" val="35749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22AEB-6E2C-480C-BAB2-1E582F2A8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ACF9939F-9954-4448-8325-F0C50AD1A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49D60060-B8D3-4ACD-A3BC-17865E528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D6FD0-DC95-4A0B-91E6-A82FD2672909}" type="datetimeFigureOut">
              <a:rPr lang="nl-BE" smtClean="0"/>
              <a:t>3/09/2022</a:t>
            </a:fld>
            <a:endParaRPr lang="nl-BE"/>
          </a:p>
        </p:txBody>
      </p:sp>
      <p:sp>
        <p:nvSpPr>
          <p:cNvPr id="5" name="Footer Placeholder 4">
            <a:extLst>
              <a:ext uri="{FF2B5EF4-FFF2-40B4-BE49-F238E27FC236}">
                <a16:creationId xmlns:a16="http://schemas.microsoft.com/office/drawing/2014/main" id="{3BE916BE-6F54-485F-8BFF-460760119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54A4D76B-DBF6-4928-B9C6-A6BC91646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777C3-AFEA-43F9-82D6-2C5D58397A67}" type="slidenum">
              <a:rPr lang="nl-BE" smtClean="0"/>
              <a:t>‹#›</a:t>
            </a:fld>
            <a:endParaRPr lang="nl-BE"/>
          </a:p>
        </p:txBody>
      </p:sp>
    </p:spTree>
    <p:extLst>
      <p:ext uri="{BB962C8B-B14F-4D97-AF65-F5344CB8AC3E}">
        <p14:creationId xmlns:p14="http://schemas.microsoft.com/office/powerpoint/2010/main" val="191355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ontact@bbc-telstar.com" TargetMode="External"/><Relationship Id="rId2" Type="http://schemas.openxmlformats.org/officeDocument/2006/relationships/hyperlink" Target="http://www.basketbal.vlaander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bc-telstar.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edischattest@bbc-telstar.com" TargetMode="External"/><Relationship Id="rId2" Type="http://schemas.openxmlformats.org/officeDocument/2006/relationships/hyperlink" Target="http://www.bbc-telstar.com/documenten" TargetMode="External"/><Relationship Id="rId1" Type="http://schemas.openxmlformats.org/officeDocument/2006/relationships/slideLayout" Target="../slideLayouts/slideLayout2.xml"/><Relationship Id="rId4" Type="http://schemas.openxmlformats.org/officeDocument/2006/relationships/hyperlink" Target="http://www.basketbal.vlaanderen/resultaten/telstar-b-b-c-mechel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groups/783894801705542" TargetMode="External"/><Relationship Id="rId2" Type="http://schemas.openxmlformats.org/officeDocument/2006/relationships/hyperlink" Target="https://www.bbc-telstar.com/bla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basketbal.vlaanderen/documenten/Clubondersteuning/Handleiding-DWF-1.pdf" TargetMode="External"/><Relationship Id="rId3" Type="http://schemas.openxmlformats.org/officeDocument/2006/relationships/hyperlink" Target="http://www.basketbal.vlaanderen/soorten-basketbal/minibasketbal-u8-u10-u12" TargetMode="External"/><Relationship Id="rId7" Type="http://schemas.openxmlformats.org/officeDocument/2006/relationships/hyperlink" Target="https://www.basketbal.vlaanderen/documenten/Handleidingen/Wedstrijdkalender-importeren-in-je-agenda.pdf" TargetMode="External"/><Relationship Id="rId2" Type="http://schemas.openxmlformats.org/officeDocument/2006/relationships/hyperlink" Target="http://www.bbc-telstar.com/documenten" TargetMode="External"/><Relationship Id="rId1" Type="http://schemas.openxmlformats.org/officeDocument/2006/relationships/slideLayout" Target="../slideLayouts/slideLayout2.xml"/><Relationship Id="rId6" Type="http://schemas.openxmlformats.org/officeDocument/2006/relationships/hyperlink" Target="https://www.basketbal.vlaanderen/multi-skillz-at-home" TargetMode="External"/><Relationship Id="rId5" Type="http://schemas.openxmlformats.org/officeDocument/2006/relationships/hyperlink" Target="https://www.bbc-telstar.com/" TargetMode="External"/><Relationship Id="rId4" Type="http://schemas.openxmlformats.org/officeDocument/2006/relationships/hyperlink" Target="https://www.basketbal.vlaanderen/soorten-basketbal/5x5-basketbal" TargetMode="External"/><Relationship Id="rId9" Type="http://schemas.openxmlformats.org/officeDocument/2006/relationships/hyperlink" Target="https://www.basketbal.vlaanderen/index.php?p=actions/asset-count/count&amp;id=355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B6A54-A31E-407F-A0B5-EC52B3BEE22A}"/>
              </a:ext>
            </a:extLst>
          </p:cNvPr>
          <p:cNvPicPr>
            <a:picLocks noChangeAspect="1"/>
          </p:cNvPicPr>
          <p:nvPr/>
        </p:nvPicPr>
        <p:blipFill rotWithShape="1">
          <a:blip r:embed="rId2"/>
          <a:srcRect b="1316"/>
          <a:stretch/>
        </p:blipFill>
        <p:spPr>
          <a:xfrm>
            <a:off x="20" y="10"/>
            <a:ext cx="12191980" cy="6857990"/>
          </a:xfrm>
          <a:prstGeom prst="rect">
            <a:avLst/>
          </a:prstGeom>
        </p:spPr>
      </p:pic>
      <p:sp>
        <p:nvSpPr>
          <p:cNvPr id="2" name="Title 1">
            <a:extLst>
              <a:ext uri="{FF2B5EF4-FFF2-40B4-BE49-F238E27FC236}">
                <a16:creationId xmlns:a16="http://schemas.microsoft.com/office/drawing/2014/main" id="{816258A7-55F9-4C89-8CED-BE8B185C1FD7}"/>
              </a:ext>
            </a:extLst>
          </p:cNvPr>
          <p:cNvSpPr>
            <a:spLocks noGrp="1"/>
          </p:cNvSpPr>
          <p:nvPr>
            <p:ph type="ctrTitle"/>
          </p:nvPr>
        </p:nvSpPr>
        <p:spPr>
          <a:xfrm>
            <a:off x="3788629" y="-609184"/>
            <a:ext cx="3852041" cy="1834056"/>
          </a:xfrm>
          <a:noFill/>
        </p:spPr>
        <p:txBody>
          <a:bodyPr>
            <a:normAutofit/>
          </a:bodyPr>
          <a:lstStyle/>
          <a:p>
            <a:r>
              <a:rPr lang="nl-BE" sz="4000" b="1" dirty="0">
                <a:solidFill>
                  <a:srgbClr val="7030A0"/>
                </a:solidFill>
              </a:rPr>
              <a:t>BBC</a:t>
            </a:r>
            <a:r>
              <a:rPr lang="nl-BE" sz="4000" b="1" dirty="0"/>
              <a:t> </a:t>
            </a:r>
            <a:r>
              <a:rPr lang="nl-BE" sz="4000" b="1" dirty="0">
                <a:solidFill>
                  <a:srgbClr val="7030A0"/>
                </a:solidFill>
              </a:rPr>
              <a:t>TELSTAR</a:t>
            </a:r>
          </a:p>
        </p:txBody>
      </p:sp>
      <p:sp>
        <p:nvSpPr>
          <p:cNvPr id="3" name="Subtitle 2">
            <a:extLst>
              <a:ext uri="{FF2B5EF4-FFF2-40B4-BE49-F238E27FC236}">
                <a16:creationId xmlns:a16="http://schemas.microsoft.com/office/drawing/2014/main" id="{3619D716-8645-4177-BDDE-E51115A7EC2A}"/>
              </a:ext>
            </a:extLst>
          </p:cNvPr>
          <p:cNvSpPr>
            <a:spLocks noGrp="1"/>
          </p:cNvSpPr>
          <p:nvPr>
            <p:ph type="subTitle" idx="1"/>
          </p:nvPr>
        </p:nvSpPr>
        <p:spPr>
          <a:xfrm>
            <a:off x="7861738" y="3847580"/>
            <a:ext cx="4330262" cy="683284"/>
          </a:xfrm>
        </p:spPr>
        <p:txBody>
          <a:bodyPr>
            <a:normAutofit/>
          </a:bodyPr>
          <a:lstStyle/>
          <a:p>
            <a:r>
              <a:rPr lang="nl-BE" sz="2000" b="1" dirty="0">
                <a:solidFill>
                  <a:srgbClr val="7030A0"/>
                </a:solidFill>
              </a:rPr>
              <a:t> 2 SATELITES STRONG AS IN TEAM EFFORT</a:t>
            </a:r>
          </a:p>
        </p:txBody>
      </p:sp>
    </p:spTree>
    <p:extLst>
      <p:ext uri="{BB962C8B-B14F-4D97-AF65-F5344CB8AC3E}">
        <p14:creationId xmlns:p14="http://schemas.microsoft.com/office/powerpoint/2010/main" val="27510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44C1-B451-4018-AA6F-3E4F4F3CFBED}"/>
              </a:ext>
            </a:extLst>
          </p:cNvPr>
          <p:cNvSpPr>
            <a:spLocks noGrp="1"/>
          </p:cNvSpPr>
          <p:nvPr>
            <p:ph type="title"/>
          </p:nvPr>
        </p:nvSpPr>
        <p:spPr/>
        <p:txBody>
          <a:bodyPr/>
          <a:lstStyle/>
          <a:p>
            <a:r>
              <a:rPr lang="nl-BE" dirty="0"/>
              <a:t>Basket is een sport!</a:t>
            </a:r>
          </a:p>
        </p:txBody>
      </p:sp>
      <p:sp>
        <p:nvSpPr>
          <p:cNvPr id="3" name="Content Placeholder 2">
            <a:extLst>
              <a:ext uri="{FF2B5EF4-FFF2-40B4-BE49-F238E27FC236}">
                <a16:creationId xmlns:a16="http://schemas.microsoft.com/office/drawing/2014/main" id="{D29607B9-C904-476F-A478-831E645BAA00}"/>
              </a:ext>
            </a:extLst>
          </p:cNvPr>
          <p:cNvSpPr>
            <a:spLocks noGrp="1"/>
          </p:cNvSpPr>
          <p:nvPr>
            <p:ph idx="1"/>
          </p:nvPr>
        </p:nvSpPr>
        <p:spPr>
          <a:xfrm>
            <a:off x="838200" y="1400175"/>
            <a:ext cx="11087100" cy="5092700"/>
          </a:xfrm>
        </p:spPr>
        <p:txBody>
          <a:bodyPr>
            <a:normAutofit/>
          </a:bodyPr>
          <a:lstStyle/>
          <a:p>
            <a:pPr marL="0" indent="0">
              <a:buNone/>
            </a:pPr>
            <a:endParaRPr lang="nl-BE" sz="2000" dirty="0"/>
          </a:p>
          <a:p>
            <a:r>
              <a:rPr lang="nl-BE" sz="2000" dirty="0"/>
              <a:t>Basketbal is een sport die een goede organisatie van de club vraagt</a:t>
            </a:r>
          </a:p>
          <a:p>
            <a:r>
              <a:rPr lang="nl-BE" sz="2000" dirty="0"/>
              <a:t>Basketbal vraagt engagement van de trainers</a:t>
            </a:r>
          </a:p>
          <a:p>
            <a:r>
              <a:rPr lang="nl-BE" sz="2000" dirty="0"/>
              <a:t>Basketbal spelen vraagt inzet van een speler</a:t>
            </a:r>
          </a:p>
          <a:p>
            <a:r>
              <a:rPr lang="nl-BE" sz="2000" dirty="0"/>
              <a:t>Basketbal vraagt een deelname van de ouders en begeleiders</a:t>
            </a:r>
          </a:p>
          <a:p>
            <a:endParaRPr lang="nl-BE" dirty="0"/>
          </a:p>
          <a:p>
            <a:pPr marL="457200" lvl="1" indent="0">
              <a:buNone/>
            </a:pPr>
            <a:r>
              <a:rPr lang="nl-BE" dirty="0"/>
              <a:t>ONZE CLUB REKENT OP JULLIE EN OP HELPENDE HANDEN!</a:t>
            </a:r>
          </a:p>
          <a:p>
            <a:pPr marL="457200" lvl="1" indent="0">
              <a:buNone/>
            </a:pPr>
            <a:endParaRPr lang="nl-BE" dirty="0"/>
          </a:p>
          <a:p>
            <a:pPr marL="457200" lvl="1" indent="0">
              <a:buNone/>
            </a:pPr>
            <a:r>
              <a:rPr lang="nl-BE" dirty="0"/>
              <a:t>…. We zijn een ‘kleine’ club maar wel ééntje met een maximum aan speelplezier!</a:t>
            </a:r>
          </a:p>
          <a:p>
            <a:pPr marL="457200" lvl="1" indent="0">
              <a:buNone/>
            </a:pPr>
            <a:r>
              <a:rPr lang="nl-BE" dirty="0">
                <a:sym typeface="Wingdings" panose="05000000000000000000" pitchFamily="2" charset="2"/>
              </a:rPr>
              <a:t>…. Samen vormen we een TEAM</a:t>
            </a:r>
            <a:endParaRPr lang="nl-BE" dirty="0"/>
          </a:p>
          <a:p>
            <a:pPr marL="457200" lvl="1" indent="0">
              <a:buNone/>
            </a:pPr>
            <a:r>
              <a:rPr lang="nl-BE" dirty="0"/>
              <a:t>…. De ‘Chinese’ vrijwilliger is bij ons meer dan welkom </a:t>
            </a:r>
            <a:r>
              <a:rPr lang="nl-BE" dirty="0">
                <a:sym typeface="Wingdings" panose="05000000000000000000" pitchFamily="2" charset="2"/>
              </a:rPr>
              <a:t></a:t>
            </a:r>
          </a:p>
        </p:txBody>
      </p:sp>
    </p:spTree>
    <p:extLst>
      <p:ext uri="{BB962C8B-B14F-4D97-AF65-F5344CB8AC3E}">
        <p14:creationId xmlns:p14="http://schemas.microsoft.com/office/powerpoint/2010/main" val="84171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F508-BE4D-4D01-8CAD-213205A33F87}"/>
              </a:ext>
            </a:extLst>
          </p:cNvPr>
          <p:cNvSpPr>
            <a:spLocks noGrp="1"/>
          </p:cNvSpPr>
          <p:nvPr>
            <p:ph type="title"/>
          </p:nvPr>
        </p:nvSpPr>
        <p:spPr/>
        <p:txBody>
          <a:bodyPr/>
          <a:lstStyle/>
          <a:p>
            <a:r>
              <a:rPr lang="nl-BE" dirty="0"/>
              <a:t>Beste ouders, welkom op deze info avond.</a:t>
            </a:r>
            <a:br>
              <a:rPr lang="nl-BE" dirty="0"/>
            </a:br>
            <a:endParaRPr lang="nl-BE" dirty="0"/>
          </a:p>
        </p:txBody>
      </p:sp>
      <p:sp>
        <p:nvSpPr>
          <p:cNvPr id="3" name="Content Placeholder 2">
            <a:extLst>
              <a:ext uri="{FF2B5EF4-FFF2-40B4-BE49-F238E27FC236}">
                <a16:creationId xmlns:a16="http://schemas.microsoft.com/office/drawing/2014/main" id="{1439AB8C-49A6-4181-A98B-1E593E9B2D7B}"/>
              </a:ext>
            </a:extLst>
          </p:cNvPr>
          <p:cNvSpPr>
            <a:spLocks noGrp="1"/>
          </p:cNvSpPr>
          <p:nvPr>
            <p:ph idx="1"/>
          </p:nvPr>
        </p:nvSpPr>
        <p:spPr>
          <a:xfrm>
            <a:off x="838200" y="1027906"/>
            <a:ext cx="10515600" cy="5563394"/>
          </a:xfrm>
        </p:spPr>
        <p:txBody>
          <a:bodyPr>
            <a:normAutofit/>
          </a:bodyPr>
          <a:lstStyle/>
          <a:p>
            <a:r>
              <a:rPr lang="nl-BE" dirty="0"/>
              <a:t>Wat doet de club voor jullie spelertje(s)?</a:t>
            </a:r>
          </a:p>
          <a:p>
            <a:pPr marL="0" indent="0">
              <a:buNone/>
            </a:pPr>
            <a:endParaRPr lang="nl-BE" dirty="0"/>
          </a:p>
          <a:p>
            <a:pPr lvl="1"/>
            <a:r>
              <a:rPr lang="nl-BE" sz="2000" dirty="0"/>
              <a:t>De club voorziet trainingen en dus ook de trainers</a:t>
            </a:r>
          </a:p>
          <a:p>
            <a:pPr lvl="1"/>
            <a:r>
              <a:rPr lang="nl-BE" sz="2000" dirty="0"/>
              <a:t>De club  sluit jullie dochter/zoon aan bij de VBL </a:t>
            </a:r>
            <a:r>
              <a:rPr lang="nl-BE" sz="2000" dirty="0">
                <a:hlinkClick r:id="rId2"/>
              </a:rPr>
              <a:t>www.basketbal.vlaanderen</a:t>
            </a:r>
            <a:r>
              <a:rPr lang="nl-BE" sz="2000" dirty="0"/>
              <a:t> </a:t>
            </a:r>
          </a:p>
          <a:p>
            <a:pPr lvl="1"/>
            <a:r>
              <a:rPr lang="nl-BE" sz="2000" dirty="0"/>
              <a:t>De club  schrijft elk team in voor de wedstrijden</a:t>
            </a:r>
          </a:p>
          <a:p>
            <a:pPr lvl="1"/>
            <a:r>
              <a:rPr lang="nl-BE" sz="2000" dirty="0"/>
              <a:t>De club zorgt ervoor dat de spelers veilig kunnen sporten</a:t>
            </a:r>
          </a:p>
          <a:p>
            <a:pPr lvl="1"/>
            <a:r>
              <a:rPr lang="nl-BE" sz="2000" dirty="0"/>
              <a:t>De club  voorziet per jeugdwedstrijd (lage borden) </a:t>
            </a:r>
            <a:r>
              <a:rPr lang="nl-BE" sz="2000" dirty="0" err="1"/>
              <a:t>youth</a:t>
            </a:r>
            <a:r>
              <a:rPr lang="nl-BE" sz="2000" dirty="0"/>
              <a:t> officials</a:t>
            </a:r>
          </a:p>
          <a:p>
            <a:pPr lvl="1"/>
            <a:r>
              <a:rPr lang="nl-BE" sz="2000" dirty="0"/>
              <a:t>De club  voorziet de wedstrijdtenue (ook de reserve kledij – wit)</a:t>
            </a:r>
          </a:p>
          <a:p>
            <a:pPr lvl="1"/>
            <a:r>
              <a:rPr lang="nl-BE" sz="2000" dirty="0"/>
              <a:t>De club  organiseert events, eetfestijnen, sponsoring, oefenwedstrijden, herfstkamp (via stad Mechelen),..</a:t>
            </a:r>
          </a:p>
          <a:p>
            <a:pPr lvl="1"/>
            <a:r>
              <a:rPr lang="nl-BE" sz="2000" dirty="0"/>
              <a:t>De club  stuurt nieuwsbrieven en houdt een blog bij. Foto- of Filmmateriaal mag je altijd delen via: </a:t>
            </a:r>
            <a:r>
              <a:rPr lang="nl-BE" sz="2000" b="0" i="0" u="sng" dirty="0">
                <a:solidFill>
                  <a:srgbClr val="336699"/>
                </a:solidFill>
                <a:effectLst/>
                <a:latin typeface="helvetica" panose="020B0604020202020204" pitchFamily="34" charset="0"/>
                <a:hlinkClick r:id="rId3"/>
              </a:rPr>
              <a:t>contact@bbc-telstar.com</a:t>
            </a:r>
            <a:endParaRPr lang="nl-BE" sz="2000" b="0" i="0" u="sng" dirty="0">
              <a:solidFill>
                <a:srgbClr val="336699"/>
              </a:solidFill>
              <a:effectLst/>
              <a:latin typeface="helvetica" panose="020B0604020202020204" pitchFamily="34" charset="0"/>
            </a:endParaRPr>
          </a:p>
          <a:p>
            <a:pPr lvl="1"/>
            <a:r>
              <a:rPr lang="nl-BE" sz="2000" dirty="0"/>
              <a:t>De club  communiceert vooral via email, de clubwebsite en de club nieuwsbrieven. </a:t>
            </a:r>
          </a:p>
          <a:p>
            <a:pPr lvl="1"/>
            <a:r>
              <a:rPr lang="nl-BE" sz="2000" dirty="0"/>
              <a:t>…….</a:t>
            </a:r>
          </a:p>
        </p:txBody>
      </p:sp>
    </p:spTree>
    <p:extLst>
      <p:ext uri="{BB962C8B-B14F-4D97-AF65-F5344CB8AC3E}">
        <p14:creationId xmlns:p14="http://schemas.microsoft.com/office/powerpoint/2010/main" val="287060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8868-3A22-4B6C-987D-B50B5D737746}"/>
              </a:ext>
            </a:extLst>
          </p:cNvPr>
          <p:cNvSpPr>
            <a:spLocks noGrp="1"/>
          </p:cNvSpPr>
          <p:nvPr>
            <p:ph type="title"/>
          </p:nvPr>
        </p:nvSpPr>
        <p:spPr>
          <a:xfrm>
            <a:off x="838200" y="365125"/>
            <a:ext cx="10725150" cy="1325563"/>
          </a:xfrm>
        </p:spPr>
        <p:txBody>
          <a:bodyPr>
            <a:normAutofit/>
          </a:bodyPr>
          <a:lstStyle/>
          <a:p>
            <a:r>
              <a:rPr lang="nl-BE" sz="3200" dirty="0"/>
              <a:t>Wat verwacht de club  van de ouders, grootouders, begeleiders?</a:t>
            </a:r>
          </a:p>
        </p:txBody>
      </p:sp>
      <p:sp>
        <p:nvSpPr>
          <p:cNvPr id="3" name="Content Placeholder 2">
            <a:extLst>
              <a:ext uri="{FF2B5EF4-FFF2-40B4-BE49-F238E27FC236}">
                <a16:creationId xmlns:a16="http://schemas.microsoft.com/office/drawing/2014/main" id="{1B9554DE-3A99-4D40-B20D-63CB50267092}"/>
              </a:ext>
            </a:extLst>
          </p:cNvPr>
          <p:cNvSpPr>
            <a:spLocks noGrp="1"/>
          </p:cNvSpPr>
          <p:nvPr>
            <p:ph idx="1"/>
          </p:nvPr>
        </p:nvSpPr>
        <p:spPr>
          <a:xfrm>
            <a:off x="838200" y="1362075"/>
            <a:ext cx="10515600" cy="5130800"/>
          </a:xfrm>
        </p:spPr>
        <p:txBody>
          <a:bodyPr>
            <a:normAutofit fontScale="85000" lnSpcReduction="10000"/>
          </a:bodyPr>
          <a:lstStyle/>
          <a:p>
            <a:r>
              <a:rPr lang="nl-BE" sz="2200" dirty="0"/>
              <a:t>Een optimale teamgeest</a:t>
            </a:r>
          </a:p>
          <a:p>
            <a:r>
              <a:rPr lang="nl-BE" sz="2400" dirty="0"/>
              <a:t>Positieve supportersgeest, een positieve en pedagogische houding</a:t>
            </a:r>
          </a:p>
          <a:p>
            <a:r>
              <a:rPr lang="nl-BE" sz="2400" dirty="0"/>
              <a:t>Kom met zoon of dochter ook eens langs bij de wedstrijden oudere of jongere, heren of dames ploeg(en). Uiteraard goed voor de clubbinding en men leert meer wat men ziet dan wat men hoort!</a:t>
            </a:r>
          </a:p>
          <a:p>
            <a:r>
              <a:rPr lang="nl-BE" sz="2400" dirty="0"/>
              <a:t>Respect naar de spelers, trainers, bestuursleden en ouders</a:t>
            </a:r>
          </a:p>
          <a:p>
            <a:r>
              <a:rPr lang="nl-BE" sz="2200" dirty="0"/>
              <a:t>Open communicatie met de trainer en/of jeugdcoördinator maar ook onderling (ouders van het team)</a:t>
            </a:r>
          </a:p>
          <a:p>
            <a:r>
              <a:rPr lang="nl-BE" sz="2200" dirty="0"/>
              <a:t>Schrijf je in voor de nieuwsbrief </a:t>
            </a:r>
            <a:r>
              <a:rPr lang="nl-BE" sz="2200" dirty="0">
                <a:hlinkClick r:id="rId2"/>
              </a:rPr>
              <a:t>www.bbc-telstar.com</a:t>
            </a:r>
            <a:r>
              <a:rPr lang="nl-BE" sz="2200" dirty="0"/>
              <a:t> </a:t>
            </a:r>
          </a:p>
          <a:p>
            <a:r>
              <a:rPr lang="nl-BE" sz="2200" dirty="0"/>
              <a:t>Verwittig </a:t>
            </a:r>
            <a:r>
              <a:rPr lang="nl-BE" sz="2200" b="1" dirty="0"/>
              <a:t>TIJDIG</a:t>
            </a:r>
            <a:r>
              <a:rPr lang="nl-BE" sz="2200" dirty="0"/>
              <a:t> wanneer je dochter/zoon niet op training is of niet op de wedstrijd kan komen</a:t>
            </a:r>
          </a:p>
          <a:p>
            <a:pPr lvl="1"/>
            <a:r>
              <a:rPr lang="nl-BE" sz="2200" dirty="0"/>
              <a:t>Een coach voorziet zijn training op het aantal aanwezige spelers</a:t>
            </a:r>
          </a:p>
          <a:p>
            <a:pPr lvl="1"/>
            <a:r>
              <a:rPr lang="nl-BE" sz="2200" dirty="0"/>
              <a:t>Wedstrijden met weinig spelers kunnen verplaatst worden of er kan versterking bij andere ploegen gezocht worden als we het tijdig weten…</a:t>
            </a:r>
          </a:p>
          <a:p>
            <a:pPr marL="457200" lvl="1" indent="0">
              <a:buNone/>
            </a:pPr>
            <a:r>
              <a:rPr lang="nl-BE" sz="2200" dirty="0"/>
              <a:t>	</a:t>
            </a:r>
            <a:r>
              <a:rPr lang="nl-BE" sz="2200" b="1" dirty="0"/>
              <a:t>vul daarom de wedstrijdfiches aan</a:t>
            </a:r>
            <a:r>
              <a:rPr lang="nl-BE" sz="2200" dirty="0"/>
              <a:t>, de coach kan je de link bezorgen!</a:t>
            </a:r>
          </a:p>
          <a:p>
            <a:pPr lvl="1"/>
            <a:r>
              <a:rPr lang="nl-BE" sz="2200" dirty="0"/>
              <a:t>Een maximale aanwezigheid van dochter/zoon wordt uiteraard gevraagd. Dit voor de teamgeest maar ook om de spelopbouw van het team, en uiteraard de eigen evolutie en groei te bevorderen.</a:t>
            </a:r>
          </a:p>
          <a:p>
            <a:r>
              <a:rPr lang="nl-BE" sz="2200" dirty="0"/>
              <a:t>Zorg voor een degelijke sportuitrusting (schoenen) en dit om eventuele kwetsuren te voorkomen</a:t>
            </a:r>
          </a:p>
        </p:txBody>
      </p:sp>
    </p:spTree>
    <p:extLst>
      <p:ext uri="{BB962C8B-B14F-4D97-AF65-F5344CB8AC3E}">
        <p14:creationId xmlns:p14="http://schemas.microsoft.com/office/powerpoint/2010/main" val="12476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8868-3A22-4B6C-987D-B50B5D737746}"/>
              </a:ext>
            </a:extLst>
          </p:cNvPr>
          <p:cNvSpPr>
            <a:spLocks noGrp="1"/>
          </p:cNvSpPr>
          <p:nvPr>
            <p:ph type="title"/>
          </p:nvPr>
        </p:nvSpPr>
        <p:spPr>
          <a:xfrm>
            <a:off x="838199" y="26987"/>
            <a:ext cx="10868025" cy="1325563"/>
          </a:xfrm>
        </p:spPr>
        <p:txBody>
          <a:bodyPr>
            <a:normAutofit/>
          </a:bodyPr>
          <a:lstStyle/>
          <a:p>
            <a:r>
              <a:rPr lang="nl-BE" sz="3200" dirty="0"/>
              <a:t>Wat verwacht de club van de ouders, grootouders, begeleiders?</a:t>
            </a:r>
          </a:p>
        </p:txBody>
      </p:sp>
      <p:sp>
        <p:nvSpPr>
          <p:cNvPr id="3" name="Content Placeholder 2">
            <a:extLst>
              <a:ext uri="{FF2B5EF4-FFF2-40B4-BE49-F238E27FC236}">
                <a16:creationId xmlns:a16="http://schemas.microsoft.com/office/drawing/2014/main" id="{1B9554DE-3A99-4D40-B20D-63CB50267092}"/>
              </a:ext>
            </a:extLst>
          </p:cNvPr>
          <p:cNvSpPr>
            <a:spLocks noGrp="1"/>
          </p:cNvSpPr>
          <p:nvPr>
            <p:ph idx="1"/>
          </p:nvPr>
        </p:nvSpPr>
        <p:spPr>
          <a:xfrm>
            <a:off x="838200" y="676276"/>
            <a:ext cx="10515600" cy="6181724"/>
          </a:xfrm>
        </p:spPr>
        <p:txBody>
          <a:bodyPr>
            <a:normAutofit fontScale="77500" lnSpcReduction="20000"/>
          </a:bodyPr>
          <a:lstStyle/>
          <a:p>
            <a:pPr lvl="1"/>
            <a:endParaRPr lang="nl-BE" dirty="0"/>
          </a:p>
          <a:p>
            <a:pPr lvl="1"/>
            <a:r>
              <a:rPr lang="nl-BE" dirty="0"/>
              <a:t>Trainingen:</a:t>
            </a:r>
          </a:p>
          <a:p>
            <a:pPr lvl="2">
              <a:buFontTx/>
              <a:buChar char="-"/>
            </a:pPr>
            <a:r>
              <a:rPr lang="nl-BE" sz="2400" dirty="0"/>
              <a:t>Zorg voor begeleiding van en naar de sporthal (U6-U12). </a:t>
            </a:r>
          </a:p>
          <a:p>
            <a:pPr lvl="2">
              <a:buFontTx/>
              <a:buChar char="-"/>
            </a:pPr>
            <a:r>
              <a:rPr lang="nl-BE" sz="2400" dirty="0"/>
              <a:t>Wij verwachten de spelers ‘10 voor de training</a:t>
            </a:r>
          </a:p>
          <a:p>
            <a:pPr lvl="2">
              <a:buFontTx/>
              <a:buChar char="-"/>
            </a:pPr>
            <a:r>
              <a:rPr lang="nl-BE" sz="2400" dirty="0"/>
              <a:t>Zorg voor </a:t>
            </a:r>
            <a:r>
              <a:rPr lang="nl-BE" sz="2400" b="1" dirty="0"/>
              <a:t>WATER </a:t>
            </a:r>
            <a:r>
              <a:rPr lang="nl-BE" sz="2400" dirty="0"/>
              <a:t>(drinkbus/flesje) voor tijdens of na de training. Geen Sport- of frisdranken.</a:t>
            </a:r>
          </a:p>
          <a:p>
            <a:pPr lvl="2">
              <a:buFontTx/>
              <a:buChar char="-"/>
            </a:pPr>
            <a:r>
              <a:rPr lang="nl-BE" sz="2400" dirty="0"/>
              <a:t>De schoenen worden pas aangetrokken eens binnen in de sporthal</a:t>
            </a:r>
          </a:p>
          <a:p>
            <a:pPr lvl="2">
              <a:buFontTx/>
              <a:buChar char="-"/>
            </a:pPr>
            <a:r>
              <a:rPr lang="nl-BE" sz="2400" dirty="0"/>
              <a:t>Douchen blijft aanbevolen na een sportieve inspanning. Na een wedstrijd </a:t>
            </a:r>
            <a:r>
              <a:rPr lang="nl-BE" sz="2400" b="1" u="sng" dirty="0"/>
              <a:t>verplicht</a:t>
            </a:r>
            <a:r>
              <a:rPr lang="nl-BE" sz="2400" dirty="0"/>
              <a:t>! (ook voor de teamgeest. Tenzij andere regels gelden). </a:t>
            </a:r>
          </a:p>
          <a:p>
            <a:pPr marL="914400" lvl="2" indent="0">
              <a:buNone/>
            </a:pPr>
            <a:r>
              <a:rPr lang="nl-BE" sz="2400" dirty="0"/>
              <a:t>	Bij gemengde ploegen douchen de meisjes eerst! (hoffelijk </a:t>
            </a:r>
            <a:r>
              <a:rPr lang="nl-BE" sz="2400" dirty="0">
                <a:sym typeface="Wingdings" panose="05000000000000000000" pitchFamily="2" charset="2"/>
              </a:rPr>
              <a:t> )</a:t>
            </a:r>
          </a:p>
          <a:p>
            <a:pPr marL="914400" lvl="2" indent="0">
              <a:buNone/>
            </a:pPr>
            <a:endParaRPr lang="nl-BE" sz="2400" dirty="0"/>
          </a:p>
          <a:p>
            <a:pPr lvl="1"/>
            <a:r>
              <a:rPr lang="nl-BE" dirty="0"/>
              <a:t>Wedstrijden:</a:t>
            </a:r>
          </a:p>
          <a:p>
            <a:pPr lvl="2">
              <a:buFontTx/>
              <a:buChar char="-"/>
            </a:pPr>
            <a:r>
              <a:rPr lang="nl-BE" sz="2400" dirty="0"/>
              <a:t>Aanwezigheid ‘45 minuten voor de wedstrijd – opwarming ‘30 minuten voor wedstrijd</a:t>
            </a:r>
          </a:p>
          <a:p>
            <a:pPr lvl="2">
              <a:buFontTx/>
              <a:buChar char="-"/>
            </a:pPr>
            <a:r>
              <a:rPr lang="nl-BE" sz="2400" dirty="0"/>
              <a:t>Volg de afspraken met de trainer voor het vervoer bij uitwedstrijden</a:t>
            </a:r>
          </a:p>
          <a:p>
            <a:pPr lvl="2">
              <a:buFontTx/>
              <a:buChar char="-"/>
            </a:pPr>
            <a:r>
              <a:rPr lang="nl-BE" sz="2400" dirty="0"/>
              <a:t>Bouw mee de zaal op alsook de opruim na de wedstrijd. </a:t>
            </a:r>
          </a:p>
          <a:p>
            <a:pPr marL="914400" lvl="2" indent="0">
              <a:buNone/>
            </a:pPr>
            <a:r>
              <a:rPr lang="nl-BE" sz="2400" dirty="0"/>
              <a:t>	De coach kan dit niet alleen.. en is ook met de spelers bezig!</a:t>
            </a:r>
          </a:p>
          <a:p>
            <a:pPr lvl="2">
              <a:buFontTx/>
              <a:buChar char="-"/>
            </a:pPr>
            <a:r>
              <a:rPr lang="nl-BE" sz="2400" dirty="0"/>
              <a:t>Per wedstrijd en volgens de U-categorie waar zoon of dochter speelt is er nood aan een ploegverantwoordelijke(licentie), tafelofficial/timekeeper(s), toogbezetting, </a:t>
            </a:r>
          </a:p>
          <a:p>
            <a:pPr lvl="3">
              <a:buFontTx/>
              <a:buChar char="-"/>
            </a:pPr>
            <a:r>
              <a:rPr lang="nl-BE" sz="2400" dirty="0" err="1"/>
              <a:t>Opleidingfilmpjes</a:t>
            </a:r>
            <a:r>
              <a:rPr lang="nl-BE" sz="2400" dirty="0"/>
              <a:t> op: </a:t>
            </a:r>
            <a:r>
              <a:rPr lang="nl-BE" sz="2400" dirty="0">
                <a:hlinkClick r:id="rId2"/>
              </a:rPr>
              <a:t>www.bbc-telstar.com/documenten</a:t>
            </a:r>
            <a:endParaRPr lang="nl-BE" sz="2400" dirty="0"/>
          </a:p>
          <a:p>
            <a:pPr lvl="2">
              <a:buFontTx/>
              <a:buChar char="-"/>
            </a:pPr>
            <a:r>
              <a:rPr lang="nl-BE" sz="2400" dirty="0"/>
              <a:t>Verzamel de wedstrijdtenues na het douchen en geef deze in de week erop terug aan de trainer (dit mag liefst  gewassen zijn </a:t>
            </a:r>
            <a:r>
              <a:rPr lang="nl-BE" sz="2400" dirty="0">
                <a:sym typeface="Wingdings" panose="05000000000000000000" pitchFamily="2" charset="2"/>
              </a:rPr>
              <a:t> )</a:t>
            </a:r>
          </a:p>
          <a:p>
            <a:pPr lvl="2">
              <a:buFontTx/>
              <a:buChar char="-"/>
            </a:pPr>
            <a:r>
              <a:rPr lang="nl-BE" sz="2400" dirty="0">
                <a:sym typeface="Wingdings" panose="05000000000000000000" pitchFamily="2" charset="2"/>
              </a:rPr>
              <a:t>Voor nieuwe leden: medische fiche (per email indienen </a:t>
            </a:r>
            <a:r>
              <a:rPr lang="nl-BE" sz="2300" dirty="0">
                <a:sym typeface="Wingdings" panose="05000000000000000000" pitchFamily="2" charset="2"/>
                <a:hlinkClick r:id="rId3"/>
              </a:rPr>
              <a:t>medischattest@bbc-telstar.com</a:t>
            </a:r>
            <a:r>
              <a:rPr lang="nl-BE" sz="2300" dirty="0">
                <a:sym typeface="Wingdings" panose="05000000000000000000" pitchFamily="2" charset="2"/>
              </a:rPr>
              <a:t> </a:t>
            </a:r>
            <a:r>
              <a:rPr lang="nl-BE" sz="2400" dirty="0">
                <a:sym typeface="Wingdings" panose="05000000000000000000" pitchFamily="2" charset="2"/>
              </a:rPr>
              <a:t>voor de eerste wedstrijd = verzekerd)</a:t>
            </a:r>
          </a:p>
          <a:p>
            <a:pPr lvl="2">
              <a:buFontTx/>
              <a:buChar char="-"/>
            </a:pPr>
            <a:r>
              <a:rPr lang="nl-BE" sz="2400" dirty="0">
                <a:sym typeface="Wingdings" panose="05000000000000000000" pitchFamily="2" charset="2"/>
              </a:rPr>
              <a:t>De aankondigingen van wedstrijden kan je vinden op: </a:t>
            </a:r>
            <a:r>
              <a:rPr lang="nl-BE" sz="2300" dirty="0">
                <a:sym typeface="Wingdings" panose="05000000000000000000" pitchFamily="2" charset="2"/>
                <a:hlinkClick r:id="rId4"/>
              </a:rPr>
              <a:t>www.basketbal.vlaanderen/resultaten/telstar-b-b-c-mechelen</a:t>
            </a:r>
            <a:r>
              <a:rPr lang="nl-BE" sz="2300" dirty="0">
                <a:sym typeface="Wingdings" panose="05000000000000000000" pitchFamily="2" charset="2"/>
              </a:rPr>
              <a:t> </a:t>
            </a:r>
            <a:endParaRPr lang="nl-BE" sz="2300" dirty="0"/>
          </a:p>
        </p:txBody>
      </p:sp>
    </p:spTree>
    <p:extLst>
      <p:ext uri="{BB962C8B-B14F-4D97-AF65-F5344CB8AC3E}">
        <p14:creationId xmlns:p14="http://schemas.microsoft.com/office/powerpoint/2010/main" val="177113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1B0E-F9D1-4159-B205-0B793F200B86}"/>
              </a:ext>
            </a:extLst>
          </p:cNvPr>
          <p:cNvSpPr>
            <a:spLocks noGrp="1"/>
          </p:cNvSpPr>
          <p:nvPr>
            <p:ph type="title"/>
          </p:nvPr>
        </p:nvSpPr>
        <p:spPr>
          <a:xfrm>
            <a:off x="838200" y="365125"/>
            <a:ext cx="10744200" cy="1325563"/>
          </a:xfrm>
        </p:spPr>
        <p:txBody>
          <a:bodyPr>
            <a:normAutofit/>
          </a:bodyPr>
          <a:lstStyle/>
          <a:p>
            <a:r>
              <a:rPr lang="nl-BE" sz="3200" dirty="0"/>
              <a:t>Wat verwacht de club  van de ouders, grootouders, begeleiders?</a:t>
            </a:r>
          </a:p>
        </p:txBody>
      </p:sp>
      <p:sp>
        <p:nvSpPr>
          <p:cNvPr id="3" name="Content Placeholder 2">
            <a:extLst>
              <a:ext uri="{FF2B5EF4-FFF2-40B4-BE49-F238E27FC236}">
                <a16:creationId xmlns:a16="http://schemas.microsoft.com/office/drawing/2014/main" id="{95293CA6-D811-48CA-B0E2-8D34067F569D}"/>
              </a:ext>
            </a:extLst>
          </p:cNvPr>
          <p:cNvSpPr>
            <a:spLocks noGrp="1"/>
          </p:cNvSpPr>
          <p:nvPr>
            <p:ph idx="1"/>
          </p:nvPr>
        </p:nvSpPr>
        <p:spPr>
          <a:xfrm>
            <a:off x="838200" y="1390650"/>
            <a:ext cx="10515600" cy="5334000"/>
          </a:xfrm>
        </p:spPr>
        <p:txBody>
          <a:bodyPr>
            <a:normAutofit fontScale="70000" lnSpcReduction="20000"/>
          </a:bodyPr>
          <a:lstStyle/>
          <a:p>
            <a:pPr marL="0" indent="0">
              <a:buNone/>
            </a:pPr>
            <a:r>
              <a:rPr lang="nl-BE" sz="2400" b="1" dirty="0"/>
              <a:t>Privacy: </a:t>
            </a:r>
            <a:r>
              <a:rPr lang="nl-BE" sz="2400" b="1" dirty="0">
                <a:hlinkClick r:id="rId2"/>
              </a:rPr>
              <a:t>algemene regels </a:t>
            </a:r>
            <a:endParaRPr lang="nl-BE" sz="2400" b="1" dirty="0"/>
          </a:p>
          <a:p>
            <a:pPr marL="0" indent="0">
              <a:buNone/>
            </a:pPr>
            <a:endParaRPr lang="nl-BE" sz="2400" dirty="0"/>
          </a:p>
          <a:p>
            <a:r>
              <a:rPr lang="nl-BE" sz="2900" dirty="0"/>
              <a:t>De club maakt regelmatig gebruik van fotografisch of filmmateriaal voor de communicatie via de website en sociale media. </a:t>
            </a:r>
          </a:p>
          <a:p>
            <a:r>
              <a:rPr lang="nl-BE" sz="2900" dirty="0"/>
              <a:t>Elk jaar worden gerichte portretfoto’s van de individuele spelers en teamfoto’s genomen en op onze website gepubliceerd. </a:t>
            </a:r>
          </a:p>
          <a:p>
            <a:r>
              <a:rPr lang="nl-BE" sz="2900" dirty="0"/>
              <a:t>Ook ouders delen fotografisch of filmmateriaal op </a:t>
            </a:r>
            <a:r>
              <a:rPr lang="nl-BE" sz="2900" dirty="0" err="1"/>
              <a:t>social</a:t>
            </a:r>
            <a:r>
              <a:rPr lang="nl-BE" sz="2900" dirty="0"/>
              <a:t> media</a:t>
            </a:r>
          </a:p>
          <a:p>
            <a:pPr marL="0" indent="0">
              <a:buNone/>
            </a:pPr>
            <a:r>
              <a:rPr lang="nl-BE" sz="2900" dirty="0"/>
              <a:t>	We vragen om dit steeds met het nodige respect en met de nodige omzichtigheid te 	benaderen (taalgebruik, privacy instellingen,…). </a:t>
            </a:r>
          </a:p>
          <a:p>
            <a:pPr marL="0" indent="0">
              <a:buNone/>
            </a:pPr>
            <a:r>
              <a:rPr lang="nl-BE" sz="2900" dirty="0"/>
              <a:t>	De club  vraagt ook om de facebook pagina </a:t>
            </a:r>
            <a:r>
              <a:rPr lang="nl-BE" sz="2900" dirty="0" err="1"/>
              <a:t>telstar</a:t>
            </a:r>
            <a:r>
              <a:rPr lang="nl-BE" sz="2900" dirty="0"/>
              <a:t> muizen jeugd 	</a:t>
            </a:r>
            <a:r>
              <a:rPr lang="nl-BE" sz="2900" dirty="0">
                <a:hlinkClick r:id="rId3"/>
              </a:rPr>
              <a:t>www.facebook.com/groups/783894801705542</a:t>
            </a:r>
            <a:r>
              <a:rPr lang="nl-BE" sz="2900" dirty="0"/>
              <a:t> in zijn doel te respecteren.</a:t>
            </a:r>
          </a:p>
          <a:p>
            <a:pPr marL="0" indent="0" algn="just">
              <a:buNone/>
            </a:pPr>
            <a:endParaRPr lang="nl-BE" sz="3200" dirty="0"/>
          </a:p>
          <a:p>
            <a:pPr marL="0" indent="0" algn="just">
              <a:buNone/>
            </a:pPr>
            <a:r>
              <a:rPr lang="nl-BE" sz="2900" b="1" dirty="0">
                <a:solidFill>
                  <a:srgbClr val="7030A0"/>
                </a:solidFill>
              </a:rPr>
              <a:t>Als je hier in het algemeen of tegen een welbepaalde publicatie bezwaar hebt, vragen wij dit per email te laten weten. </a:t>
            </a:r>
          </a:p>
          <a:p>
            <a:pPr marL="0" indent="0" algn="just">
              <a:buNone/>
            </a:pPr>
            <a:r>
              <a:rPr lang="nl-BE" sz="2900" b="1" dirty="0">
                <a:solidFill>
                  <a:srgbClr val="7030A0"/>
                </a:solidFill>
              </a:rPr>
              <a:t>Zo kunnen we hier rekening mee houden en een eventuele aanpassing / verwijdering doorvoeren. </a:t>
            </a:r>
          </a:p>
          <a:p>
            <a:pPr marL="0" indent="0" algn="just">
              <a:buNone/>
            </a:pPr>
            <a:r>
              <a:rPr lang="nl-BE" sz="2900" b="1" dirty="0">
                <a:solidFill>
                  <a:srgbClr val="7030A0"/>
                </a:solidFill>
              </a:rPr>
              <a:t>Uiteraard vertrouwt onze club erop dat er geen gevoelig foto- en of filmmateriaal gemaakt, verdeeld noch verspreid wordt zodoende </a:t>
            </a:r>
            <a:r>
              <a:rPr lang="nl-BE" sz="2900" b="1" dirty="0" err="1">
                <a:solidFill>
                  <a:srgbClr val="7030A0"/>
                </a:solidFill>
              </a:rPr>
              <a:t>sanctionele</a:t>
            </a:r>
            <a:r>
              <a:rPr lang="nl-BE" sz="2900" b="1" dirty="0">
                <a:solidFill>
                  <a:srgbClr val="7030A0"/>
                </a:solidFill>
              </a:rPr>
              <a:t> ingrepen niet nodig zijn.</a:t>
            </a:r>
          </a:p>
          <a:p>
            <a:pPr marL="0" indent="0">
              <a:buNone/>
            </a:pPr>
            <a:endParaRPr lang="nl-BE" b="1" dirty="0">
              <a:solidFill>
                <a:srgbClr val="7030A0"/>
              </a:solidFill>
              <a:highlight>
                <a:srgbClr val="C0C0C0"/>
              </a:highlight>
            </a:endParaRPr>
          </a:p>
        </p:txBody>
      </p:sp>
    </p:spTree>
    <p:extLst>
      <p:ext uri="{BB962C8B-B14F-4D97-AF65-F5344CB8AC3E}">
        <p14:creationId xmlns:p14="http://schemas.microsoft.com/office/powerpoint/2010/main" val="116727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07136-0661-4506-8B68-D65A458F50DD}"/>
              </a:ext>
            </a:extLst>
          </p:cNvPr>
          <p:cNvSpPr>
            <a:spLocks noGrp="1"/>
          </p:cNvSpPr>
          <p:nvPr>
            <p:ph idx="1"/>
          </p:nvPr>
        </p:nvSpPr>
        <p:spPr>
          <a:xfrm>
            <a:off x="838200" y="161925"/>
            <a:ext cx="10515600" cy="6610350"/>
          </a:xfrm>
        </p:spPr>
        <p:txBody>
          <a:bodyPr>
            <a:normAutofit fontScale="85000" lnSpcReduction="20000"/>
          </a:bodyPr>
          <a:lstStyle/>
          <a:p>
            <a:r>
              <a:rPr lang="nl-BE" sz="3500" dirty="0">
                <a:latin typeface="Calibri Light" panose="020F0302020204030204" pitchFamily="34" charset="0"/>
                <a:cs typeface="Calibri Light" panose="020F0302020204030204" pitchFamily="34" charset="0"/>
              </a:rPr>
              <a:t>Wat verwachten wij van jullie zoon/dochter?</a:t>
            </a:r>
          </a:p>
          <a:p>
            <a:pPr marL="457200" lvl="1" indent="0">
              <a:buNone/>
            </a:pPr>
            <a:endParaRPr lang="nl-BE" dirty="0"/>
          </a:p>
          <a:p>
            <a:pPr lvl="1"/>
            <a:r>
              <a:rPr lang="nl-BE" dirty="0"/>
              <a:t>Een positieve en sportieve houding tijdens trainingen en wedstrijden</a:t>
            </a:r>
          </a:p>
          <a:p>
            <a:pPr lvl="1"/>
            <a:r>
              <a:rPr lang="nl-BE" dirty="0"/>
              <a:t>Inzet en enthousiasme</a:t>
            </a:r>
          </a:p>
          <a:p>
            <a:pPr lvl="1"/>
            <a:r>
              <a:rPr lang="nl-BE" dirty="0"/>
              <a:t>Teamgeest: </a:t>
            </a:r>
            <a:r>
              <a:rPr lang="nl-BE" b="1" dirty="0"/>
              <a:t>Team staat centraal</a:t>
            </a:r>
            <a:r>
              <a:rPr lang="nl-BE" dirty="0"/>
              <a:t>! Ook Jordan had zijn </a:t>
            </a:r>
            <a:r>
              <a:rPr lang="nl-BE" dirty="0" err="1"/>
              <a:t>wingman</a:t>
            </a:r>
            <a:r>
              <a:rPr lang="nl-BE" dirty="0"/>
              <a:t> nodig…</a:t>
            </a:r>
          </a:p>
          <a:p>
            <a:pPr lvl="1"/>
            <a:r>
              <a:rPr lang="nl-BE" dirty="0"/>
              <a:t>Als speler ben je betrokken en speel je alle wedstrijden mee (dat is toch je doel </a:t>
            </a:r>
            <a:r>
              <a:rPr lang="nl-BE" dirty="0">
                <a:sym typeface="Wingdings" panose="05000000000000000000" pitchFamily="2" charset="2"/>
              </a:rPr>
              <a:t> ) en kom je naar de trainingen</a:t>
            </a:r>
            <a:endParaRPr lang="nl-BE" dirty="0"/>
          </a:p>
          <a:p>
            <a:pPr lvl="1"/>
            <a:r>
              <a:rPr lang="nl-BE" dirty="0"/>
              <a:t>Kom op tijd!</a:t>
            </a:r>
          </a:p>
          <a:p>
            <a:pPr lvl="1"/>
            <a:r>
              <a:rPr lang="nl-BE" dirty="0"/>
              <a:t>Aangepaste kleding: gepaste sportschoenen, geen juwelen of polsbandjes of…, lange haren worden bijeengebonden, nagels kort</a:t>
            </a:r>
          </a:p>
          <a:p>
            <a:pPr lvl="1"/>
            <a:r>
              <a:rPr lang="nl-BE" dirty="0"/>
              <a:t>Drinkbus of flesje </a:t>
            </a:r>
            <a:r>
              <a:rPr lang="nl-BE" b="1" dirty="0"/>
              <a:t>water</a:t>
            </a:r>
            <a:r>
              <a:rPr lang="nl-BE" dirty="0"/>
              <a:t> meebrengen (om te drinken niet voor </a:t>
            </a:r>
            <a:r>
              <a:rPr lang="nl-BE" dirty="0" err="1"/>
              <a:t>bottle</a:t>
            </a:r>
            <a:r>
              <a:rPr lang="nl-BE" dirty="0"/>
              <a:t> flip games)</a:t>
            </a:r>
          </a:p>
          <a:p>
            <a:pPr lvl="1"/>
            <a:r>
              <a:rPr lang="nl-BE" dirty="0"/>
              <a:t>Respect naar spelers, trainers, bestuursleden en ouders</a:t>
            </a:r>
          </a:p>
          <a:p>
            <a:pPr lvl="1"/>
            <a:r>
              <a:rPr lang="nl-BE" dirty="0"/>
              <a:t>Elektronische toestellen blijven thuis! ja dus ook de GSM, smartwatches, …!</a:t>
            </a:r>
          </a:p>
          <a:p>
            <a:pPr marL="457200" lvl="1" indent="0">
              <a:buNone/>
            </a:pPr>
            <a:r>
              <a:rPr lang="nl-BE" dirty="0"/>
              <a:t>	(anders geef je ze bij begin van de training/wedstrijd aan de coach)</a:t>
            </a:r>
          </a:p>
          <a:p>
            <a:pPr lvl="1"/>
            <a:r>
              <a:rPr lang="nl-BE" dirty="0"/>
              <a:t>Leg je spullen samen in de sportzaal. Sleutels en andere ‘belangrijke’ spullen geef je aan je trainer. (tegen verlies)</a:t>
            </a:r>
          </a:p>
          <a:p>
            <a:pPr lvl="1"/>
            <a:r>
              <a:rPr lang="nl-BE"/>
              <a:t>Vanaf U12 </a:t>
            </a:r>
            <a:r>
              <a:rPr lang="nl-BE" dirty="0"/>
              <a:t>– scouting door spelers op de bank (= betrokkenheid, ook bij kwetsuur)</a:t>
            </a:r>
          </a:p>
          <a:p>
            <a:pPr lvl="1"/>
            <a:r>
              <a:rPr lang="nl-BE" dirty="0"/>
              <a:t>Mee opbouwen/opruimen zaal of klaarzetten materialen op training en wedstrijden</a:t>
            </a:r>
          </a:p>
          <a:p>
            <a:pPr lvl="1"/>
            <a:r>
              <a:rPr lang="nl-BE" dirty="0"/>
              <a:t>Douchen na een sportieve inspanning wordt steeds aangeraden – tenzij er andere regels gelden. Laat de kleedkamers netjes achter. De laatste speler die weggaat checkt dit nog even.</a:t>
            </a:r>
          </a:p>
          <a:p>
            <a:pPr lvl="1"/>
            <a:r>
              <a:rPr lang="nl-BE" dirty="0"/>
              <a:t>Hou je aan de regels van de zaal: </a:t>
            </a:r>
          </a:p>
          <a:p>
            <a:pPr marL="457200" lvl="1" indent="0">
              <a:buNone/>
            </a:pPr>
            <a:r>
              <a:rPr lang="nl-BE" sz="2100" dirty="0"/>
              <a:t>	</a:t>
            </a:r>
            <a:r>
              <a:rPr lang="nl-BE" dirty="0"/>
              <a:t>Niet op de gym kussens klauteren of springen, eten of drinken enkel in cafetaria en dus niet 	in sportzaal (buiten je eigen drinkbus, flesje water), niet spelen met materialen van andere 	sporten.</a:t>
            </a:r>
          </a:p>
        </p:txBody>
      </p:sp>
    </p:spTree>
    <p:extLst>
      <p:ext uri="{BB962C8B-B14F-4D97-AF65-F5344CB8AC3E}">
        <p14:creationId xmlns:p14="http://schemas.microsoft.com/office/powerpoint/2010/main" val="51743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482E-414A-4478-BA90-B7CB3D7961C9}"/>
              </a:ext>
            </a:extLst>
          </p:cNvPr>
          <p:cNvSpPr>
            <a:spLocks noGrp="1"/>
          </p:cNvSpPr>
          <p:nvPr>
            <p:ph type="title"/>
          </p:nvPr>
        </p:nvSpPr>
        <p:spPr/>
        <p:txBody>
          <a:bodyPr/>
          <a:lstStyle/>
          <a:p>
            <a:r>
              <a:rPr lang="nl-BE" dirty="0"/>
              <a:t>Info: links die ons wijzer maken</a:t>
            </a:r>
          </a:p>
        </p:txBody>
      </p:sp>
      <p:sp>
        <p:nvSpPr>
          <p:cNvPr id="3" name="Content Placeholder 2">
            <a:extLst>
              <a:ext uri="{FF2B5EF4-FFF2-40B4-BE49-F238E27FC236}">
                <a16:creationId xmlns:a16="http://schemas.microsoft.com/office/drawing/2014/main" id="{A5296CF8-1BAA-48F2-98E6-C2EEA88A7837}"/>
              </a:ext>
            </a:extLst>
          </p:cNvPr>
          <p:cNvSpPr>
            <a:spLocks noGrp="1"/>
          </p:cNvSpPr>
          <p:nvPr>
            <p:ph idx="1"/>
          </p:nvPr>
        </p:nvSpPr>
        <p:spPr>
          <a:xfrm>
            <a:off x="838200" y="1825624"/>
            <a:ext cx="10515600" cy="4822825"/>
          </a:xfrm>
        </p:spPr>
        <p:txBody>
          <a:bodyPr>
            <a:normAutofit/>
          </a:bodyPr>
          <a:lstStyle/>
          <a:p>
            <a:r>
              <a:rPr lang="nl-BE" sz="2000" dirty="0"/>
              <a:t>Documenten kan je vinden op </a:t>
            </a:r>
            <a:r>
              <a:rPr lang="nl-BE" sz="2000" dirty="0">
                <a:hlinkClick r:id="rId2"/>
              </a:rPr>
              <a:t>www.bbc-telstar.com/documenten</a:t>
            </a:r>
            <a:r>
              <a:rPr lang="nl-BE" sz="2000" dirty="0"/>
              <a:t> </a:t>
            </a:r>
          </a:p>
          <a:p>
            <a:pPr marL="0" indent="0">
              <a:buNone/>
            </a:pPr>
            <a:endParaRPr lang="nl-BE" sz="2000" dirty="0">
              <a:hlinkClick r:id="rId3"/>
            </a:endParaRPr>
          </a:p>
          <a:p>
            <a:pPr marL="0" indent="0">
              <a:buNone/>
            </a:pPr>
            <a:r>
              <a:rPr lang="nl-BE" sz="2000" dirty="0"/>
              <a:t>Andere links: </a:t>
            </a:r>
          </a:p>
          <a:p>
            <a:pPr marL="0" indent="0">
              <a:buNone/>
            </a:pPr>
            <a:endParaRPr lang="nl-BE" sz="1200" dirty="0">
              <a:solidFill>
                <a:srgbClr val="0563C1"/>
              </a:solidFill>
              <a:hlinkClick r:id="rId3">
                <a:extLst>
                  <a:ext uri="{A12FA001-AC4F-418D-AE19-62706E023703}">
                    <ahyp:hlinkClr xmlns:ahyp="http://schemas.microsoft.com/office/drawing/2018/hyperlinkcolor" val="tx"/>
                  </a:ext>
                </a:extLst>
              </a:hlinkClick>
            </a:endParaRPr>
          </a:p>
          <a:p>
            <a:r>
              <a:rPr lang="nl-BE" sz="2000" dirty="0">
                <a:solidFill>
                  <a:srgbClr val="7030A0"/>
                </a:solidFill>
                <a:hlinkClick r:id="rId3">
                  <a:extLst>
                    <a:ext uri="{A12FA001-AC4F-418D-AE19-62706E023703}">
                      <ahyp:hlinkClr xmlns:ahyp="http://schemas.microsoft.com/office/drawing/2018/hyperlinkcolor" val="tx"/>
                    </a:ext>
                  </a:extLst>
                </a:hlinkClick>
              </a:rPr>
              <a:t>www.basketbal.vlaanderen/soorten-basketbal/minibasketbal-u8-u10-u12</a:t>
            </a:r>
            <a:endParaRPr lang="nl-BE" sz="2000" dirty="0">
              <a:solidFill>
                <a:srgbClr val="7030A0"/>
              </a:solidFill>
            </a:endParaRPr>
          </a:p>
          <a:p>
            <a:r>
              <a:rPr lang="nl-BE" sz="2000" dirty="0">
                <a:solidFill>
                  <a:srgbClr val="7030A0"/>
                </a:solidFill>
                <a:hlinkClick r:id="rId4">
                  <a:extLst>
                    <a:ext uri="{A12FA001-AC4F-418D-AE19-62706E023703}">
                      <ahyp:hlinkClr xmlns:ahyp="http://schemas.microsoft.com/office/drawing/2018/hyperlinkcolor" val="tx"/>
                    </a:ext>
                  </a:extLst>
                </a:hlinkClick>
              </a:rPr>
              <a:t>https://www.basketbal.vlaanderen/soorten-basketbal/5x5-basketbal</a:t>
            </a:r>
            <a:endParaRPr lang="nl-BE" sz="2000" dirty="0">
              <a:solidFill>
                <a:srgbClr val="7030A0"/>
              </a:solidFill>
            </a:endParaRPr>
          </a:p>
          <a:p>
            <a:r>
              <a:rPr lang="nl-BE" sz="2000" dirty="0">
                <a:solidFill>
                  <a:srgbClr val="7030A0"/>
                </a:solidFill>
                <a:hlinkClick r:id="rId5">
                  <a:extLst>
                    <a:ext uri="{A12FA001-AC4F-418D-AE19-62706E023703}">
                      <ahyp:hlinkClr xmlns:ahyp="http://schemas.microsoft.com/office/drawing/2018/hyperlinkcolor" val="tx"/>
                    </a:ext>
                  </a:extLst>
                </a:hlinkClick>
              </a:rPr>
              <a:t>https://www.bbc-telstar.com/</a:t>
            </a:r>
            <a:endParaRPr lang="nl-BE" sz="2000" dirty="0">
              <a:solidFill>
                <a:srgbClr val="7030A0"/>
              </a:solidFill>
            </a:endParaRPr>
          </a:p>
          <a:p>
            <a:r>
              <a:rPr lang="nl-BE" sz="2000" dirty="0">
                <a:solidFill>
                  <a:srgbClr val="7030A0"/>
                </a:solidFill>
                <a:hlinkClick r:id="rId6">
                  <a:extLst>
                    <a:ext uri="{A12FA001-AC4F-418D-AE19-62706E023703}">
                      <ahyp:hlinkClr xmlns:ahyp="http://schemas.microsoft.com/office/drawing/2018/hyperlinkcolor" val="tx"/>
                    </a:ext>
                  </a:extLst>
                </a:hlinkClick>
              </a:rPr>
              <a:t>https://www.basketbal.vlaanderen/multi-skillz-at-home</a:t>
            </a:r>
            <a:endParaRPr lang="nl-BE" sz="2000" dirty="0">
              <a:solidFill>
                <a:srgbClr val="7030A0"/>
              </a:solidFill>
            </a:endParaRPr>
          </a:p>
          <a:p>
            <a:r>
              <a:rPr lang="nl-BE" sz="2000" dirty="0">
                <a:solidFill>
                  <a:srgbClr val="7030A0"/>
                </a:solidFill>
                <a:hlinkClick r:id="rId7">
                  <a:extLst>
                    <a:ext uri="{A12FA001-AC4F-418D-AE19-62706E023703}">
                      <ahyp:hlinkClr xmlns:ahyp="http://schemas.microsoft.com/office/drawing/2018/hyperlinkcolor" val="tx"/>
                    </a:ext>
                  </a:extLst>
                </a:hlinkClick>
              </a:rPr>
              <a:t>https://www.basketbal.vlaanderen/documenten/Handleidingen/Wedstrijdkalender-importeren-in-je-agenda.pdf</a:t>
            </a:r>
            <a:r>
              <a:rPr lang="nl-BE" sz="2000" dirty="0">
                <a:solidFill>
                  <a:srgbClr val="7030A0"/>
                </a:solidFill>
              </a:rPr>
              <a:t> </a:t>
            </a:r>
          </a:p>
          <a:p>
            <a:r>
              <a:rPr lang="nl-BE" sz="2000" dirty="0">
                <a:solidFill>
                  <a:srgbClr val="7030A0"/>
                </a:solidFill>
                <a:hlinkClick r:id="rId8">
                  <a:extLst>
                    <a:ext uri="{A12FA001-AC4F-418D-AE19-62706E023703}">
                      <ahyp:hlinkClr xmlns:ahyp="http://schemas.microsoft.com/office/drawing/2018/hyperlinkcolor" val="tx"/>
                    </a:ext>
                  </a:extLst>
                </a:hlinkClick>
              </a:rPr>
              <a:t>https://www.basketbal.vlaanderen/documenten/Clubondersteuning/Handleiding-DWF-1.pdf</a:t>
            </a:r>
            <a:endParaRPr lang="nl-BE" sz="2000" dirty="0">
              <a:solidFill>
                <a:srgbClr val="7030A0"/>
              </a:solidFill>
            </a:endParaRPr>
          </a:p>
          <a:p>
            <a:r>
              <a:rPr lang="nl-BE" sz="2000" dirty="0">
                <a:solidFill>
                  <a:srgbClr val="7030A0"/>
                </a:solidFill>
                <a:hlinkClick r:id="rId9">
                  <a:extLst>
                    <a:ext uri="{A12FA001-AC4F-418D-AE19-62706E023703}">
                      <ahyp:hlinkClr xmlns:ahyp="http://schemas.microsoft.com/office/drawing/2018/hyperlinkcolor" val="tx"/>
                    </a:ext>
                  </a:extLst>
                </a:hlinkClick>
              </a:rPr>
              <a:t>Hulpmiddel 24/14" shotklok (pdf, 1,148 MB)</a:t>
            </a:r>
            <a:endParaRPr lang="nl-BE" sz="2000" dirty="0">
              <a:solidFill>
                <a:srgbClr val="7030A0"/>
              </a:solidFill>
            </a:endParaRPr>
          </a:p>
          <a:p>
            <a:endParaRPr lang="nl-BE" sz="2000" dirty="0"/>
          </a:p>
          <a:p>
            <a:endParaRPr lang="nl-BE" dirty="0"/>
          </a:p>
        </p:txBody>
      </p:sp>
    </p:spTree>
    <p:extLst>
      <p:ext uri="{BB962C8B-B14F-4D97-AF65-F5344CB8AC3E}">
        <p14:creationId xmlns:p14="http://schemas.microsoft.com/office/powerpoint/2010/main" val="53131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Widescreen</PresentationFormat>
  <Paragraphs>102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Theme</vt:lpstr>
      <vt:lpstr>BBC TELSTAR</vt:lpstr>
      <vt:lpstr>Basket is een sport!</vt:lpstr>
      <vt:lpstr>Beste ouders, welkom op deze info avond. </vt:lpstr>
      <vt:lpstr>Wat verwacht de club  van de ouders, grootouders, begeleiders?</vt:lpstr>
      <vt:lpstr>Wat verwacht de club van de ouders, grootouders, begeleiders?</vt:lpstr>
      <vt:lpstr>Wat verwacht de club  van de ouders, grootouders, begeleiders?</vt:lpstr>
      <vt:lpstr>PowerPoint Presentation</vt:lpstr>
      <vt:lpstr>Info: links die ons wijzer maken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BBC TELSTAR</dc:title>
  <dc:creator>VERHELST Veerle</dc:creator>
  <cp:lastModifiedBy>VERHELST Veerle</cp:lastModifiedBy>
  <cp:revision>18</cp:revision>
  <dcterms:created xsi:type="dcterms:W3CDTF">2022-08-03T11:22:08Z</dcterms:created>
  <dcterms:modified xsi:type="dcterms:W3CDTF">2022-09-03T09:57:24Z</dcterms:modified>
</cp:coreProperties>
</file>